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258" r:id="rId5"/>
    <p:sldId id="263" r:id="rId6"/>
    <p:sldId id="267" r:id="rId7"/>
    <p:sldId id="260" r:id="rId8"/>
    <p:sldId id="266" r:id="rId9"/>
    <p:sldId id="268" r:id="rId10"/>
    <p:sldId id="269" r:id="rId11"/>
    <p:sldId id="270" r:id="rId12"/>
    <p:sldId id="272" r:id="rId13"/>
    <p:sldId id="274" r:id="rId14"/>
    <p:sldId id="275" r:id="rId15"/>
    <p:sldId id="271" r:id="rId16"/>
    <p:sldId id="276" r:id="rId17"/>
    <p:sldId id="277" r:id="rId18"/>
    <p:sldId id="261" r:id="rId19"/>
    <p:sldId id="278" r:id="rId20"/>
    <p:sldId id="279" r:id="rId21"/>
    <p:sldId id="285" r:id="rId22"/>
    <p:sldId id="286" r:id="rId23"/>
    <p:sldId id="287" r:id="rId24"/>
    <p:sldId id="288" r:id="rId25"/>
    <p:sldId id="280" r:id="rId26"/>
    <p:sldId id="289" r:id="rId27"/>
    <p:sldId id="290" r:id="rId28"/>
    <p:sldId id="291" r:id="rId29"/>
    <p:sldId id="292" r:id="rId30"/>
    <p:sldId id="293" r:id="rId31"/>
    <p:sldId id="294" r:id="rId32"/>
    <p:sldId id="262" r:id="rId33"/>
    <p:sldId id="281" r:id="rId34"/>
    <p:sldId id="282" r:id="rId35"/>
    <p:sldId id="284" r:id="rId36"/>
    <p:sldId id="283" r:id="rId37"/>
    <p:sldId id="298" r:id="rId38"/>
    <p:sldId id="299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02"/>
    <p:restoredTop sz="96395"/>
  </p:normalViewPr>
  <p:slideViewPr>
    <p:cSldViewPr snapToGrid="0">
      <p:cViewPr varScale="1">
        <p:scale>
          <a:sx n="207" d="100"/>
          <a:sy n="207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Typically need fewer simulation calls than NS and MCMC for example</a:t>
            </a:r>
          </a:p>
          <a:p>
            <a:endParaRPr lang="en-GB" dirty="0"/>
          </a:p>
          <a:p>
            <a:r>
              <a:rPr lang="en-GB" dirty="0"/>
              <a:t>Likelihood might be intractable anyway so NS and MCMC might not be an option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first 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b="0" dirty="0"/>
                  <a:t> is the network and we invert the network to get samples on the standard normal base distribution which we can then analytically calculate the probability of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final term is the </a:t>
                </a:r>
                <a:r>
                  <a:rPr lang="en-GB" dirty="0" err="1"/>
                  <a:t>jacobian</a:t>
                </a:r>
                <a:r>
                  <a:rPr lang="en-GB" dirty="0"/>
                  <a:t>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 It accounts for the change in volume between the base and target and comes for free from </a:t>
                </a:r>
                <a:r>
                  <a:rPr lang="en-GB" dirty="0" err="1"/>
                  <a:t>tensorflow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  <a:p>
            <a:endParaRPr lang="en-GB" dirty="0"/>
          </a:p>
          <a:p>
            <a:r>
              <a:rPr lang="en-GB" dirty="0"/>
              <a:t>Very fast and we can show it other data sets without retraining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BCF9A97-9564-A155-4591-ABBC8B61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28" y="2064105"/>
            <a:ext cx="4564286" cy="35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During training we feed the neural network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Loss is minimum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631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The network learns to predict the following ratio for pairs of simulations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GB" dirty="0"/>
                  <a:t>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Sampling is best performed by NS or MCMC (watch out some python packages implement their own sampling algorithms!)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673064" cy="45629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Lets do the same example again</a:t>
            </a:r>
          </a:p>
          <a:p>
            <a:endParaRPr lang="en-GB" dirty="0"/>
          </a:p>
          <a:p>
            <a:r>
              <a:rPr lang="en-GB" dirty="0"/>
              <a:t>Generate a set of example signals combinations, stack them with matching parameters and label them 1</a:t>
            </a:r>
          </a:p>
          <a:p>
            <a:endParaRPr lang="en-GB" dirty="0"/>
          </a:p>
          <a:p>
            <a:r>
              <a:rPr lang="en-GB" dirty="0"/>
              <a:t>Stack with mismatched parameters and label 0</a:t>
            </a:r>
          </a:p>
          <a:p>
            <a:endParaRPr lang="en-GB" dirty="0"/>
          </a:p>
          <a:p>
            <a:r>
              <a:rPr lang="en-GB" dirty="0"/>
              <a:t>No data compression here (although it is often needed)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84C35E-8D51-69FA-5903-E57A32A7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264" y="3247428"/>
            <a:ext cx="3606842" cy="28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endParaRPr lang="en-GB" dirty="0"/>
          </a:p>
          <a:p>
            <a:r>
              <a:rPr lang="en-GB" dirty="0"/>
              <a:t>Hopefully it has been exciting and interesting</a:t>
            </a:r>
          </a:p>
          <a:p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116" y="964285"/>
            <a:ext cx="4157880" cy="3844776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61" y="4831305"/>
            <a:ext cx="1690123" cy="17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we can not analytically write the likelihood, we do not know the noise distribution in our data or the analytic likelihood is too computationally expensive</a:t>
            </a:r>
          </a:p>
          <a:p>
            <a:endParaRPr lang="en-US" dirty="0"/>
          </a:p>
          <a:p>
            <a:r>
              <a:rPr lang="en-US" dirty="0"/>
              <a:t>For example, we might want to do field level inference on images from the SKA (analytically hard to define likelihood)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Or we might want to do quick follow up observations of Gravitational Wave observations (GW analytic likelihoods are very complete but to slow to trigger follow up observations)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2290</Words>
  <Application>Microsoft Macintosh PowerPoint</Application>
  <PresentationFormat>Widescreen</PresentationFormat>
  <Paragraphs>386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Cambria Math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MAF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12</cp:revision>
  <dcterms:created xsi:type="dcterms:W3CDTF">2024-01-02T17:05:58Z</dcterms:created>
  <dcterms:modified xsi:type="dcterms:W3CDTF">2024-02-27T17:04:36Z</dcterms:modified>
</cp:coreProperties>
</file>